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a4d4d8bd0d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a4d4d8bd0d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a4d4d8bd0d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a47ad7280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a47ad7280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a4cd838be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a4cd838be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4d4d8bd0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4d4d8bd0d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a4d4d8bd0d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26" name="Google Shape;26;p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097280" y="286603"/>
            <a:ext cx="10058400" cy="10440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1"/>
          <p:cNvSpPr txBox="1">
            <a:spLocks noGrp="1"/>
          </p:cNvSpPr>
          <p:nvPr>
            <p:ph type="body" idx="1"/>
          </p:nvPr>
        </p:nvSpPr>
        <p:spPr>
          <a:xfrm rot="5400000">
            <a:off x="3879060" y="-1386671"/>
            <a:ext cx="4433880" cy="100584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2"/>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2"/>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1097280" y="286603"/>
            <a:ext cx="10058400" cy="10800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066800" y="1425589"/>
            <a:ext cx="10058400" cy="443388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8" name="Google Shape;38;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41" name="Google Shape;41;p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5"/>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6"/>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6"/>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6"/>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4" name="Google Shape;54;p6"/>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7"/>
          <p:cNvSpPr txBox="1">
            <a:spLocks noGrp="1"/>
          </p:cNvSpPr>
          <p:nvPr>
            <p:ph type="title"/>
          </p:nvPr>
        </p:nvSpPr>
        <p:spPr>
          <a:xfrm>
            <a:off x="1097280" y="286603"/>
            <a:ext cx="10058400" cy="10440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3"/>
        <p:cNvGrpSpPr/>
        <p:nvPr/>
      </p:nvGrpSpPr>
      <p:grpSpPr>
        <a:xfrm>
          <a:off x="0" y="0"/>
          <a:ext cx="0" cy="0"/>
          <a:chOff x="0" y="0"/>
          <a:chExt cx="0" cy="0"/>
        </a:xfrm>
      </p:grpSpPr>
      <p:sp>
        <p:nvSpPr>
          <p:cNvPr id="64" name="Google Shape;64;p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9"/>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9"/>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9"/>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u="none" strike="noStrike" cap="none">
                <a:solidFill>
                  <a:schemeClr val="dk2"/>
                </a:solidFill>
                <a:latin typeface="Calibri"/>
                <a:ea typeface="Calibri"/>
                <a:cs typeface="Calibri"/>
                <a:sym typeface="Calibri"/>
              </a:defRPr>
            </a:lvl1pPr>
            <a:lvl2pPr marL="0" lvl="1" indent="0" algn="r">
              <a:spcBef>
                <a:spcPts val="0"/>
              </a:spcBef>
              <a:buNone/>
              <a:defRPr sz="1050" b="0" i="0" u="none" strike="noStrike" cap="none">
                <a:solidFill>
                  <a:schemeClr val="dk2"/>
                </a:solidFill>
                <a:latin typeface="Calibri"/>
                <a:ea typeface="Calibri"/>
                <a:cs typeface="Calibri"/>
                <a:sym typeface="Calibri"/>
              </a:defRPr>
            </a:lvl2pPr>
            <a:lvl3pPr marL="0" lvl="2" indent="0" algn="r">
              <a:spcBef>
                <a:spcPts val="0"/>
              </a:spcBef>
              <a:buNone/>
              <a:defRPr sz="1050" b="0" i="0" u="none" strike="noStrike" cap="none">
                <a:solidFill>
                  <a:schemeClr val="dk2"/>
                </a:solidFill>
                <a:latin typeface="Calibri"/>
                <a:ea typeface="Calibri"/>
                <a:cs typeface="Calibri"/>
                <a:sym typeface="Calibri"/>
              </a:defRPr>
            </a:lvl3pPr>
            <a:lvl4pPr marL="0" lvl="3" indent="0" algn="r">
              <a:spcBef>
                <a:spcPts val="0"/>
              </a:spcBef>
              <a:buNone/>
              <a:defRPr sz="1050" b="0" i="0" u="none" strike="noStrike" cap="none">
                <a:solidFill>
                  <a:schemeClr val="dk2"/>
                </a:solidFill>
                <a:latin typeface="Calibri"/>
                <a:ea typeface="Calibri"/>
                <a:cs typeface="Calibri"/>
                <a:sym typeface="Calibri"/>
              </a:defRPr>
            </a:lvl4pPr>
            <a:lvl5pPr marL="0" lvl="4" indent="0" algn="r">
              <a:spcBef>
                <a:spcPts val="0"/>
              </a:spcBef>
              <a:buNone/>
              <a:defRPr sz="1050" b="0" i="0" u="none" strike="noStrike" cap="none">
                <a:solidFill>
                  <a:schemeClr val="dk2"/>
                </a:solidFill>
                <a:latin typeface="Calibri"/>
                <a:ea typeface="Calibri"/>
                <a:cs typeface="Calibri"/>
                <a:sym typeface="Calibri"/>
              </a:defRPr>
            </a:lvl5pPr>
            <a:lvl6pPr marL="0" lvl="5" indent="0" algn="r">
              <a:spcBef>
                <a:spcPts val="0"/>
              </a:spcBef>
              <a:buNone/>
              <a:defRPr sz="1050" b="0" i="0" u="none" strike="noStrike" cap="none">
                <a:solidFill>
                  <a:schemeClr val="dk2"/>
                </a:solidFill>
                <a:latin typeface="Calibri"/>
                <a:ea typeface="Calibri"/>
                <a:cs typeface="Calibri"/>
                <a:sym typeface="Calibri"/>
              </a:defRPr>
            </a:lvl6pPr>
            <a:lvl7pPr marL="0" lvl="6" indent="0" algn="r">
              <a:spcBef>
                <a:spcPts val="0"/>
              </a:spcBef>
              <a:buNone/>
              <a:defRPr sz="1050" b="0" i="0" u="none" strike="noStrike" cap="none">
                <a:solidFill>
                  <a:schemeClr val="dk2"/>
                </a:solidFill>
                <a:latin typeface="Calibri"/>
                <a:ea typeface="Calibri"/>
                <a:cs typeface="Calibri"/>
                <a:sym typeface="Calibri"/>
              </a:defRPr>
            </a:lvl7pPr>
            <a:lvl8pPr marL="0" lvl="7" indent="0" algn="r">
              <a:spcBef>
                <a:spcPts val="0"/>
              </a:spcBef>
              <a:buNone/>
              <a:defRPr sz="1050" b="0" i="0" u="none" strike="noStrike" cap="none">
                <a:solidFill>
                  <a:schemeClr val="dk2"/>
                </a:solidFill>
                <a:latin typeface="Calibri"/>
                <a:ea typeface="Calibri"/>
                <a:cs typeface="Calibri"/>
                <a:sym typeface="Calibri"/>
              </a:defRPr>
            </a:lvl8pPr>
            <a:lvl9pPr marL="0" lvl="8" indent="0" algn="r">
              <a:spcBef>
                <a:spcPts val="0"/>
              </a:spcBef>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0"/>
          <p:cNvSpPr>
            <a:spLocks noGrp="1"/>
          </p:cNvSpPr>
          <p:nvPr>
            <p:ph type="pic" idx="2"/>
          </p:nvPr>
        </p:nvSpPr>
        <p:spPr>
          <a:xfrm>
            <a:off x="15" y="0"/>
            <a:ext cx="12191985" cy="4915076"/>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457200" tIns="457200" rIns="0" bIns="45700" anchor="t" anchorCtr="0">
            <a:no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83" name="Google Shape;83;p10"/>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1097280" y="286603"/>
            <a:ext cx="10058400" cy="1044000"/>
          </a:xfrm>
          <a:prstGeom prst="rect">
            <a:avLst/>
          </a:prstGeom>
          <a:noFill/>
          <a:ln>
            <a:noFill/>
          </a:ln>
        </p:spPr>
        <p:txBody>
          <a:bodyPr spcFirstLastPara="1" wrap="square" lIns="91425" tIns="45700" rIns="91425" bIns="45700" anchor="b" anchorCtr="0">
            <a:no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066800" y="1425589"/>
            <a:ext cx="10058400" cy="4433880"/>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cxnSp>
        <p:nvCxnSpPr>
          <p:cNvPr id="17" name="Google Shape;17;p1"/>
          <p:cNvCxnSpPr/>
          <p:nvPr/>
        </p:nvCxnSpPr>
        <p:spPr>
          <a:xfrm>
            <a:off x="1111720" y="1366603"/>
            <a:ext cx="100440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262626"/>
              </a:buClr>
              <a:buSzPts val="8000"/>
              <a:buFont typeface="Calibri"/>
              <a:buNone/>
            </a:pPr>
            <a:r>
              <a:rPr lang="en-GB"/>
              <a:t>Women in Data COVID-19 Hackathon</a:t>
            </a:r>
            <a:endParaRPr/>
          </a:p>
        </p:txBody>
      </p:sp>
      <p:sp>
        <p:nvSpPr>
          <p:cNvPr id="106" name="Google Shape;106;p13"/>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GB"/>
              <a:t>BY ROAD NOT TAKEN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a:off x="1097280" y="286603"/>
            <a:ext cx="10058400" cy="1080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GB" b="1"/>
              <a:t>Women as Head of State</a:t>
            </a:r>
            <a:endParaRPr b="1"/>
          </a:p>
        </p:txBody>
      </p:sp>
      <p:sp>
        <p:nvSpPr>
          <p:cNvPr id="187" name="Google Shape;187;p21"/>
          <p:cNvSpPr txBox="1">
            <a:spLocks noGrp="1"/>
          </p:cNvSpPr>
          <p:nvPr>
            <p:ph type="sldNum" idx="12"/>
          </p:nvPr>
        </p:nvSpPr>
        <p:spPr>
          <a:xfrm>
            <a:off x="9900458" y="6459785"/>
            <a:ext cx="131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GB"/>
              <a:t>10</a:t>
            </a:fld>
            <a:endParaRPr/>
          </a:p>
        </p:txBody>
      </p:sp>
      <p:pic>
        <p:nvPicPr>
          <p:cNvPr id="188" name="Google Shape;188;p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45525" y="1438650"/>
            <a:ext cx="4905375" cy="2490336"/>
          </a:xfrm>
          <a:prstGeom prst="rect">
            <a:avLst/>
          </a:prstGeom>
          <a:noFill/>
          <a:ln>
            <a:noFill/>
          </a:ln>
        </p:spPr>
      </p:pic>
      <p:pic>
        <p:nvPicPr>
          <p:cNvPr id="189" name="Google Shape;189;p2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45525" y="3928983"/>
            <a:ext cx="4905375" cy="2183493"/>
          </a:xfrm>
          <a:prstGeom prst="rect">
            <a:avLst/>
          </a:prstGeom>
          <a:noFill/>
          <a:ln>
            <a:noFill/>
          </a:ln>
        </p:spPr>
      </p:pic>
      <p:sp>
        <p:nvSpPr>
          <p:cNvPr id="190" name="Google Shape;190;p21"/>
          <p:cNvSpPr txBox="1"/>
          <p:nvPr/>
        </p:nvSpPr>
        <p:spPr>
          <a:xfrm>
            <a:off x="5898300" y="1632450"/>
            <a:ext cx="5436900" cy="457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Char char="●"/>
            </a:pPr>
            <a:r>
              <a:rPr lang="en-GB" sz="2000">
                <a:solidFill>
                  <a:srgbClr val="3F3F3F"/>
                </a:solidFill>
                <a:latin typeface="Calibri"/>
                <a:ea typeface="Calibri"/>
                <a:cs typeface="Calibri"/>
                <a:sym typeface="Calibri"/>
              </a:rPr>
              <a:t>However a Kruskal-Wallis H test performed on our dataset showed that there was no statistically significant difference in the death rate (number of deaths as percentage of cases confirmed) between countries with men or women as head of State, χ2(2) = 0.308, p = 0.579, with a mean rank of 86.79 for countries with a male Head of State, and 80.38 for countries with a female Head of State. </a:t>
            </a:r>
            <a:endParaRPr sz="2000">
              <a:solidFill>
                <a:srgbClr val="3F3F3F"/>
              </a:solidFill>
              <a:latin typeface="Calibri"/>
              <a:ea typeface="Calibri"/>
              <a:cs typeface="Calibri"/>
              <a:sym typeface="Calibri"/>
            </a:endParaRPr>
          </a:p>
          <a:p>
            <a:pPr marL="457200" lvl="0" indent="0" algn="l" rtl="0">
              <a:spcBef>
                <a:spcPts val="0"/>
              </a:spcBef>
              <a:spcAft>
                <a:spcPts val="0"/>
              </a:spcAft>
              <a:buNone/>
            </a:pPr>
            <a:endParaRPr sz="2000">
              <a:solidFill>
                <a:srgbClr val="3F3F3F"/>
              </a:solidFill>
              <a:latin typeface="Calibri"/>
              <a:ea typeface="Calibri"/>
              <a:cs typeface="Calibri"/>
              <a:sym typeface="Calibri"/>
            </a:endParaRPr>
          </a:p>
          <a:p>
            <a:pPr marL="457200" lvl="0" indent="-317500" algn="l" rtl="0">
              <a:spcBef>
                <a:spcPts val="0"/>
              </a:spcBef>
              <a:spcAft>
                <a:spcPts val="0"/>
              </a:spcAft>
              <a:buClr>
                <a:schemeClr val="accent1"/>
              </a:buClr>
              <a:buSzPts val="1400"/>
              <a:buChar char="●"/>
            </a:pPr>
            <a:r>
              <a:rPr lang="en-GB" sz="2000">
                <a:solidFill>
                  <a:srgbClr val="3F3F3F"/>
                </a:solidFill>
                <a:latin typeface="Calibri"/>
                <a:ea typeface="Calibri"/>
                <a:cs typeface="Calibri"/>
                <a:sym typeface="Calibri"/>
              </a:rPr>
              <a:t>This appears to be in </a:t>
            </a:r>
            <a:r>
              <a:rPr lang="en-GB" sz="2000" b="1">
                <a:solidFill>
                  <a:srgbClr val="3F3F3F"/>
                </a:solidFill>
                <a:latin typeface="Calibri"/>
                <a:ea typeface="Calibri"/>
                <a:cs typeface="Calibri"/>
                <a:sym typeface="Calibri"/>
              </a:rPr>
              <a:t>contradiction </a:t>
            </a:r>
            <a:r>
              <a:rPr lang="en-GB" sz="2000">
                <a:solidFill>
                  <a:srgbClr val="3F3F3F"/>
                </a:solidFill>
                <a:latin typeface="Calibri"/>
                <a:ea typeface="Calibri"/>
                <a:cs typeface="Calibri"/>
                <a:sym typeface="Calibri"/>
              </a:rPr>
              <a:t>with the published findings. </a:t>
            </a:r>
            <a:endParaRPr sz="2000">
              <a:solidFill>
                <a:srgbClr val="3F3F3F"/>
              </a:solidFill>
              <a:latin typeface="Calibri"/>
              <a:ea typeface="Calibri"/>
              <a:cs typeface="Calibri"/>
              <a:sym typeface="Calibri"/>
            </a:endParaRPr>
          </a:p>
          <a:p>
            <a:pPr marL="0" lvl="0" indent="0" algn="l" rtl="0">
              <a:spcBef>
                <a:spcPts val="0"/>
              </a:spcBef>
              <a:spcAft>
                <a:spcPts val="0"/>
              </a:spcAft>
              <a:buNone/>
            </a:pPr>
            <a:endParaRPr sz="2000">
              <a:solidFill>
                <a:srgbClr val="3F3F3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3"/>
          <p:cNvSpPr txBox="1">
            <a:spLocks noGrp="1"/>
          </p:cNvSpPr>
          <p:nvPr>
            <p:ph type="title"/>
          </p:nvPr>
        </p:nvSpPr>
        <p:spPr>
          <a:xfrm>
            <a:off x="1097280" y="286603"/>
            <a:ext cx="10058400" cy="1080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GB" b="1"/>
              <a:t>Summary</a:t>
            </a:r>
            <a:endParaRPr b="1"/>
          </a:p>
        </p:txBody>
      </p:sp>
      <p:sp>
        <p:nvSpPr>
          <p:cNvPr id="205" name="Google Shape;205;p23"/>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WID Covid-19 Hackathon</a:t>
            </a:r>
            <a:endParaRPr/>
          </a:p>
        </p:txBody>
      </p:sp>
      <p:sp>
        <p:nvSpPr>
          <p:cNvPr id="206" name="Google Shape;206;p23"/>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ROAD NOT TAKEN </a:t>
            </a:r>
            <a:endParaRPr/>
          </a:p>
        </p:txBody>
      </p:sp>
      <p:sp>
        <p:nvSpPr>
          <p:cNvPr id="207" name="Google Shape;207;p2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08" name="Google Shape;208;p23"/>
          <p:cNvSpPr txBox="1">
            <a:spLocks noGrp="1"/>
          </p:cNvSpPr>
          <p:nvPr>
            <p:ph type="body" idx="1"/>
          </p:nvPr>
        </p:nvSpPr>
        <p:spPr>
          <a:xfrm>
            <a:off x="1097275" y="1530250"/>
            <a:ext cx="9926700" cy="4071600"/>
          </a:xfrm>
          <a:prstGeom prst="rect">
            <a:avLst/>
          </a:prstGeom>
          <a:noFill/>
          <a:ln>
            <a:noFill/>
          </a:ln>
        </p:spPr>
        <p:txBody>
          <a:bodyPr spcFirstLastPara="1" wrap="square" lIns="0" tIns="45700" rIns="0" bIns="45700" anchor="t" anchorCtr="0">
            <a:noAutofit/>
          </a:bodyPr>
          <a:lstStyle/>
          <a:p>
            <a:pPr marL="355600" lvl="0" indent="-342900" algn="l" rtl="0">
              <a:lnSpc>
                <a:spcPct val="90000"/>
              </a:lnSpc>
              <a:spcBef>
                <a:spcPts val="1400"/>
              </a:spcBef>
              <a:spcAft>
                <a:spcPts val="0"/>
              </a:spcAft>
              <a:buSzPts val="1800"/>
              <a:buChar char="•"/>
            </a:pPr>
            <a:r>
              <a:rPr lang="en-GB" dirty="0"/>
              <a:t>COVID-19 has changed many things in our daily lives</a:t>
            </a:r>
            <a:endParaRPr dirty="0"/>
          </a:p>
          <a:p>
            <a:pPr marL="355600" lvl="0" indent="-342900" algn="l" rtl="0">
              <a:lnSpc>
                <a:spcPct val="90000"/>
              </a:lnSpc>
              <a:spcBef>
                <a:spcPts val="1400"/>
              </a:spcBef>
              <a:spcAft>
                <a:spcPts val="0"/>
              </a:spcAft>
              <a:buSzPts val="1800"/>
              <a:buChar char="•"/>
            </a:pPr>
            <a:r>
              <a:rPr lang="en-GB" dirty="0"/>
              <a:t>Statistically, female-led countries (as of publication), were quicker to lockdown and had fewer COVID fatalities than comparable, male-led countries</a:t>
            </a:r>
            <a:endParaRPr dirty="0"/>
          </a:p>
          <a:p>
            <a:pPr marL="355600" lvl="0" indent="-342900" algn="l" rtl="0">
              <a:lnSpc>
                <a:spcPct val="90000"/>
              </a:lnSpc>
              <a:spcBef>
                <a:spcPts val="1400"/>
              </a:spcBef>
              <a:spcAft>
                <a:spcPts val="0"/>
              </a:spcAft>
              <a:buSzPts val="1800"/>
              <a:buChar char="•"/>
            </a:pPr>
            <a:r>
              <a:rPr lang="en-GB" dirty="0"/>
              <a:t>Our findings appear to go partly in the same direction of the published results, and partly to disconfirm them. </a:t>
            </a:r>
            <a:endParaRPr dirty="0"/>
          </a:p>
          <a:p>
            <a:pPr marL="355600" lvl="0" indent="-342900" algn="l" rtl="0">
              <a:lnSpc>
                <a:spcPct val="90000"/>
              </a:lnSpc>
              <a:spcBef>
                <a:spcPts val="1400"/>
              </a:spcBef>
              <a:spcAft>
                <a:spcPts val="0"/>
              </a:spcAft>
              <a:buSzPts val="1800"/>
              <a:buChar char="•"/>
            </a:pPr>
            <a:r>
              <a:rPr lang="en-GB" dirty="0"/>
              <a:t>As the response to the pandemic is complex and multi-factorial, it is possible that our dataset was not sufficiently granular to appropriately explore the impact of women in power over the COVID-19 outcomes. More work is needed to explore more granular indicators and the mix of factors that have made some countries’ response more effective.</a:t>
            </a:r>
            <a:endParaRPr dirty="0"/>
          </a:p>
          <a:p>
            <a:pPr marL="91440" lvl="0" indent="0" algn="l" rtl="0">
              <a:lnSpc>
                <a:spcPct val="90000"/>
              </a:lnSpc>
              <a:spcBef>
                <a:spcPts val="1400"/>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8560-AA60-D54B-87E9-E4274E6D17B5}"/>
              </a:ext>
            </a:extLst>
          </p:cNvPr>
          <p:cNvSpPr>
            <a:spLocks noGrp="1"/>
          </p:cNvSpPr>
          <p:nvPr>
            <p:ph type="ctrTitle"/>
          </p:nvPr>
        </p:nvSpPr>
        <p:spPr>
          <a:xfrm>
            <a:off x="1097280" y="758952"/>
            <a:ext cx="10058400" cy="3566160"/>
          </a:xfrm>
        </p:spPr>
        <p:txBody>
          <a:bodyPr wrap="square" anchor="b">
            <a:normAutofit/>
          </a:bodyPr>
          <a:lstStyle/>
          <a:p>
            <a:r>
              <a:rPr lang="en-US" dirty="0"/>
              <a:t>Thank you!</a:t>
            </a:r>
          </a:p>
        </p:txBody>
      </p:sp>
      <p:sp>
        <p:nvSpPr>
          <p:cNvPr id="8" name="Text Placeholder 2">
            <a:extLst>
              <a:ext uri="{FF2B5EF4-FFF2-40B4-BE49-F238E27FC236}">
                <a16:creationId xmlns:a16="http://schemas.microsoft.com/office/drawing/2014/main" id="{B8701FDD-7AE2-4ED2-BD89-EEC157861B83}"/>
              </a:ext>
            </a:extLst>
          </p:cNvPr>
          <p:cNvSpPr>
            <a:spLocks noGrp="1"/>
          </p:cNvSpPr>
          <p:nvPr>
            <p:ph type="subTitle" idx="1"/>
          </p:nvPr>
        </p:nvSpPr>
        <p:spPr>
          <a:xfrm>
            <a:off x="1100051" y="4455620"/>
            <a:ext cx="10058400" cy="1143000"/>
          </a:xfrm>
        </p:spPr>
        <p:txBody>
          <a:bodyPr wrap="square" anchor="t">
            <a:normAutofit/>
          </a:bodyPr>
          <a:lstStyle/>
          <a:p>
            <a:r>
              <a:rPr lang="en-US" dirty="0"/>
              <a:t>Road not taken – Team 10</a:t>
            </a:r>
          </a:p>
        </p:txBody>
      </p:sp>
      <p:sp>
        <p:nvSpPr>
          <p:cNvPr id="3" name="Slide Number Placeholder 2" hidden="1">
            <a:extLst>
              <a:ext uri="{FF2B5EF4-FFF2-40B4-BE49-F238E27FC236}">
                <a16:creationId xmlns:a16="http://schemas.microsoft.com/office/drawing/2014/main" id="{F096D49D-0506-824B-AD40-68CECE154FE1}"/>
              </a:ext>
            </a:extLst>
          </p:cNvPr>
          <p:cNvSpPr>
            <a:spLocks noGrp="1"/>
          </p:cNvSpPr>
          <p:nvPr>
            <p:ph type="sldNum" idx="12"/>
          </p:nvPr>
        </p:nvSpPr>
        <p:spPr>
          <a:xfrm>
            <a:off x="9900458" y="6459785"/>
            <a:ext cx="1312025" cy="365125"/>
          </a:xfrm>
        </p:spPr>
        <p:txBody>
          <a:bodyPr wrap="square" anchor="ctr">
            <a:normAutofit/>
          </a:bodyPr>
          <a:lstStyle/>
          <a:p>
            <a:pPr marL="0" lvl="0" indent="0" rtl="0">
              <a:spcBef>
                <a:spcPts val="0"/>
              </a:spcBef>
              <a:spcAft>
                <a:spcPts val="600"/>
              </a:spcAft>
              <a:buNone/>
            </a:pPr>
            <a:fld id="{00000000-1234-1234-1234-123412341234}" type="slidenum">
              <a:rPr lang="en-GB" smtClean="0"/>
              <a:pPr marL="0" lvl="0" indent="0" rtl="0">
                <a:spcBef>
                  <a:spcPts val="0"/>
                </a:spcBef>
                <a:spcAft>
                  <a:spcPts val="600"/>
                </a:spcAft>
                <a:buNone/>
              </a:pPr>
              <a:t>12</a:t>
            </a:fld>
            <a:endParaRPr lang="en-GB"/>
          </a:p>
        </p:txBody>
      </p:sp>
    </p:spTree>
    <p:extLst>
      <p:ext uri="{BB962C8B-B14F-4D97-AF65-F5344CB8AC3E}">
        <p14:creationId xmlns:p14="http://schemas.microsoft.com/office/powerpoint/2010/main" val="277207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1097280" y="286603"/>
            <a:ext cx="10058400" cy="1080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GB" b="1"/>
              <a:t>Women behind “Road not taken” team</a:t>
            </a:r>
            <a:endParaRPr/>
          </a:p>
        </p:txBody>
      </p:sp>
      <p:sp>
        <p:nvSpPr>
          <p:cNvPr id="112" name="Google Shape;112;p14"/>
          <p:cNvSpPr txBox="1">
            <a:spLocks noGrp="1"/>
          </p:cNvSpPr>
          <p:nvPr>
            <p:ph type="body" idx="1"/>
          </p:nvPr>
        </p:nvSpPr>
        <p:spPr>
          <a:xfrm>
            <a:off x="1097279" y="5015360"/>
            <a:ext cx="2990251" cy="1056462"/>
          </a:xfrm>
          <a:prstGeom prst="rect">
            <a:avLst/>
          </a:prstGeom>
          <a:noFill/>
          <a:ln>
            <a:noFill/>
          </a:ln>
        </p:spPr>
        <p:txBody>
          <a:bodyPr spcFirstLastPara="1" wrap="square" lIns="0" tIns="45700" rIns="0" bIns="45700" anchor="t" anchorCtr="0">
            <a:noAutofit/>
          </a:bodyPr>
          <a:lstStyle/>
          <a:p>
            <a:pPr marL="91440" lvl="0" indent="-107950" algn="ctr" rtl="0">
              <a:lnSpc>
                <a:spcPct val="70000"/>
              </a:lnSpc>
              <a:spcBef>
                <a:spcPts val="0"/>
              </a:spcBef>
              <a:spcAft>
                <a:spcPts val="0"/>
              </a:spcAft>
              <a:buSzPts val="1700"/>
              <a:buChar char=" "/>
            </a:pPr>
            <a:r>
              <a:rPr lang="en-GB" sz="1700" b="1"/>
              <a:t>Laura Maio</a:t>
            </a:r>
            <a:endParaRPr/>
          </a:p>
          <a:p>
            <a:pPr marL="91440" lvl="0" indent="-107950" algn="ctr" rtl="0">
              <a:lnSpc>
                <a:spcPct val="70000"/>
              </a:lnSpc>
              <a:spcBef>
                <a:spcPts val="1400"/>
              </a:spcBef>
              <a:spcAft>
                <a:spcPts val="0"/>
              </a:spcAft>
              <a:buSzPts val="1700"/>
              <a:buChar char=" "/>
            </a:pPr>
            <a:r>
              <a:rPr lang="en-GB" sz="1700"/>
              <a:t>Insight &amp; Evaluation Adviser</a:t>
            </a:r>
            <a:endParaRPr/>
          </a:p>
          <a:p>
            <a:pPr marL="91440" lvl="0" indent="-107950" algn="ctr" rtl="0">
              <a:lnSpc>
                <a:spcPct val="70000"/>
              </a:lnSpc>
              <a:spcBef>
                <a:spcPts val="1400"/>
              </a:spcBef>
              <a:spcAft>
                <a:spcPts val="0"/>
              </a:spcAft>
              <a:buSzPts val="1700"/>
              <a:buChar char=" "/>
            </a:pPr>
            <a:r>
              <a:rPr lang="en-GB" sz="1700"/>
              <a:t>United Kingdom, London</a:t>
            </a:r>
            <a:endParaRPr/>
          </a:p>
        </p:txBody>
      </p:sp>
      <p:sp>
        <p:nvSpPr>
          <p:cNvPr id="113" name="Google Shape;113;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WID Covid-19 Hackathon</a:t>
            </a:r>
            <a:endParaRPr/>
          </a:p>
        </p:txBody>
      </p:sp>
      <p:sp>
        <p:nvSpPr>
          <p:cNvPr id="114" name="Google Shape;114;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ROAD NOT TAKEN </a:t>
            </a:r>
            <a:endParaRPr/>
          </a:p>
        </p:txBody>
      </p:sp>
      <p:sp>
        <p:nvSpPr>
          <p:cNvPr id="115" name="Google Shape;115;p1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a:t>
            </a:fld>
            <a:endParaRPr/>
          </a:p>
        </p:txBody>
      </p:sp>
      <p:pic>
        <p:nvPicPr>
          <p:cNvPr id="116" name="Google Shape;116;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61450" y="2014684"/>
            <a:ext cx="2880000" cy="2880000"/>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pic>
        <p:nvPicPr>
          <p:cNvPr id="117" name="Google Shape;117;p1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95525" y="2014684"/>
            <a:ext cx="2880000" cy="2880000"/>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pic>
        <p:nvPicPr>
          <p:cNvPr id="118" name="Google Shape;118;p1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284724" y="2014684"/>
            <a:ext cx="2880000" cy="2880000"/>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sp>
        <p:nvSpPr>
          <p:cNvPr id="119" name="Google Shape;119;p14"/>
          <p:cNvSpPr txBox="1"/>
          <p:nvPr/>
        </p:nvSpPr>
        <p:spPr>
          <a:xfrm>
            <a:off x="4695525" y="5015360"/>
            <a:ext cx="2990251" cy="1056462"/>
          </a:xfrm>
          <a:prstGeom prst="rect">
            <a:avLst/>
          </a:prstGeom>
          <a:noFill/>
          <a:ln>
            <a:noFill/>
          </a:ln>
        </p:spPr>
        <p:txBody>
          <a:bodyPr spcFirstLastPara="1" wrap="square" lIns="0" tIns="45700" rIns="0" bIns="45700" anchor="t" anchorCtr="0">
            <a:noAutofit/>
          </a:bodyPr>
          <a:lstStyle/>
          <a:p>
            <a:pPr marL="91440" marR="0" lvl="0" indent="-107950" algn="ctr" rtl="0">
              <a:lnSpc>
                <a:spcPct val="70000"/>
              </a:lnSpc>
              <a:spcBef>
                <a:spcPts val="0"/>
              </a:spcBef>
              <a:spcAft>
                <a:spcPts val="0"/>
              </a:spcAft>
              <a:buClr>
                <a:schemeClr val="accent1"/>
              </a:buClr>
              <a:buSzPts val="1700"/>
              <a:buFont typeface="Calibri"/>
              <a:buChar char=" "/>
            </a:pPr>
            <a:r>
              <a:rPr lang="en-GB" sz="1700" b="1" i="0" u="none" strike="noStrike" cap="none">
                <a:solidFill>
                  <a:srgbClr val="3F3F3F"/>
                </a:solidFill>
                <a:latin typeface="Calibri"/>
                <a:ea typeface="Calibri"/>
                <a:cs typeface="Calibri"/>
                <a:sym typeface="Calibri"/>
              </a:rPr>
              <a:t>Lillian Zhang</a:t>
            </a:r>
            <a:endParaRPr/>
          </a:p>
          <a:p>
            <a:pPr marL="91440" marR="0" lvl="0" indent="-107950" algn="ctr" rtl="0">
              <a:lnSpc>
                <a:spcPct val="70000"/>
              </a:lnSpc>
              <a:spcBef>
                <a:spcPts val="1400"/>
              </a:spcBef>
              <a:spcAft>
                <a:spcPts val="0"/>
              </a:spcAft>
              <a:buClr>
                <a:schemeClr val="accent1"/>
              </a:buClr>
              <a:buSzPts val="1700"/>
              <a:buFont typeface="Calibri"/>
              <a:buChar char=" "/>
            </a:pPr>
            <a:r>
              <a:rPr lang="en-GB" sz="1700" b="0" i="0" u="none" strike="noStrike" cap="none">
                <a:solidFill>
                  <a:srgbClr val="3F3F3F"/>
                </a:solidFill>
                <a:latin typeface="Calibri"/>
                <a:ea typeface="Calibri"/>
                <a:cs typeface="Calibri"/>
                <a:sym typeface="Calibri"/>
              </a:rPr>
              <a:t>Data Scientist</a:t>
            </a:r>
            <a:endParaRPr/>
          </a:p>
          <a:p>
            <a:pPr marL="91440" marR="0" lvl="0" indent="-107950" algn="ctr" rtl="0">
              <a:lnSpc>
                <a:spcPct val="70000"/>
              </a:lnSpc>
              <a:spcBef>
                <a:spcPts val="1400"/>
              </a:spcBef>
              <a:spcAft>
                <a:spcPts val="0"/>
              </a:spcAft>
              <a:buClr>
                <a:schemeClr val="accent1"/>
              </a:buClr>
              <a:buSzPts val="1700"/>
              <a:buFont typeface="Calibri"/>
              <a:buChar char=" "/>
            </a:pPr>
            <a:r>
              <a:rPr lang="en-GB" sz="1700" b="0" i="0" u="none" strike="noStrike" cap="none">
                <a:solidFill>
                  <a:srgbClr val="3F3F3F"/>
                </a:solidFill>
                <a:latin typeface="Calibri"/>
                <a:ea typeface="Calibri"/>
                <a:cs typeface="Calibri"/>
                <a:sym typeface="Calibri"/>
              </a:rPr>
              <a:t>Australia, Sydney</a:t>
            </a:r>
            <a:endParaRPr/>
          </a:p>
        </p:txBody>
      </p:sp>
      <p:sp>
        <p:nvSpPr>
          <p:cNvPr id="120" name="Google Shape;120;p14"/>
          <p:cNvSpPr txBox="1"/>
          <p:nvPr/>
        </p:nvSpPr>
        <p:spPr>
          <a:xfrm>
            <a:off x="8229599" y="5015360"/>
            <a:ext cx="2990251" cy="1056462"/>
          </a:xfrm>
          <a:prstGeom prst="rect">
            <a:avLst/>
          </a:prstGeom>
          <a:noFill/>
          <a:ln>
            <a:noFill/>
          </a:ln>
        </p:spPr>
        <p:txBody>
          <a:bodyPr spcFirstLastPara="1" wrap="square" lIns="0" tIns="45700" rIns="0" bIns="45700" anchor="t" anchorCtr="0">
            <a:noAutofit/>
          </a:bodyPr>
          <a:lstStyle/>
          <a:p>
            <a:pPr marL="91440" marR="0" lvl="0" indent="-107950" algn="ctr" rtl="0">
              <a:lnSpc>
                <a:spcPct val="70000"/>
              </a:lnSpc>
              <a:spcBef>
                <a:spcPts val="0"/>
              </a:spcBef>
              <a:spcAft>
                <a:spcPts val="0"/>
              </a:spcAft>
              <a:buClr>
                <a:schemeClr val="accent1"/>
              </a:buClr>
              <a:buSzPts val="1700"/>
              <a:buFont typeface="Calibri"/>
              <a:buChar char=" "/>
            </a:pPr>
            <a:r>
              <a:rPr lang="en-GB" sz="1700" b="1" i="0" u="none" strike="noStrike" cap="none">
                <a:solidFill>
                  <a:srgbClr val="3F3F3F"/>
                </a:solidFill>
                <a:latin typeface="Calibri"/>
                <a:ea typeface="Calibri"/>
                <a:cs typeface="Calibri"/>
                <a:sym typeface="Calibri"/>
              </a:rPr>
              <a:t>Gavita Regunath</a:t>
            </a:r>
            <a:endParaRPr/>
          </a:p>
          <a:p>
            <a:pPr marL="91440" marR="0" lvl="0" indent="-107950" algn="ctr" rtl="0">
              <a:lnSpc>
                <a:spcPct val="70000"/>
              </a:lnSpc>
              <a:spcBef>
                <a:spcPts val="1400"/>
              </a:spcBef>
              <a:spcAft>
                <a:spcPts val="0"/>
              </a:spcAft>
              <a:buClr>
                <a:schemeClr val="accent1"/>
              </a:buClr>
              <a:buSzPts val="1700"/>
              <a:buFont typeface="Calibri"/>
              <a:buChar char=" "/>
            </a:pPr>
            <a:r>
              <a:rPr lang="en-GB" sz="1700" b="0" i="0" u="none" strike="noStrike" cap="none">
                <a:solidFill>
                  <a:srgbClr val="3F3F3F"/>
                </a:solidFill>
                <a:latin typeface="Calibri"/>
                <a:ea typeface="Calibri"/>
                <a:cs typeface="Calibri"/>
                <a:sym typeface="Calibri"/>
              </a:rPr>
              <a:t>System Engineer</a:t>
            </a:r>
            <a:endParaRPr/>
          </a:p>
          <a:p>
            <a:pPr marL="91440" marR="0" lvl="0" indent="-107950" algn="ctr" rtl="0">
              <a:lnSpc>
                <a:spcPct val="70000"/>
              </a:lnSpc>
              <a:spcBef>
                <a:spcPts val="1400"/>
              </a:spcBef>
              <a:spcAft>
                <a:spcPts val="0"/>
              </a:spcAft>
              <a:buClr>
                <a:schemeClr val="accent1"/>
              </a:buClr>
              <a:buSzPts val="1700"/>
              <a:buFont typeface="Calibri"/>
              <a:buChar char=" "/>
            </a:pPr>
            <a:r>
              <a:rPr lang="en-GB" sz="1700" b="0" i="0" u="none" strike="noStrike" cap="none">
                <a:solidFill>
                  <a:srgbClr val="3F3F3F"/>
                </a:solidFill>
                <a:latin typeface="Calibri"/>
                <a:ea typeface="Calibri"/>
                <a:cs typeface="Calibri"/>
                <a:sym typeface="Calibri"/>
              </a:rPr>
              <a:t>United Kingdom, Kenilworth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5"/>
          <p:cNvSpPr txBox="1">
            <a:spLocks noGrp="1"/>
          </p:cNvSpPr>
          <p:nvPr>
            <p:ph type="title"/>
          </p:nvPr>
        </p:nvSpPr>
        <p:spPr>
          <a:xfrm>
            <a:off x="1097280" y="286603"/>
            <a:ext cx="10058400" cy="1080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33333"/>
              </a:buClr>
              <a:buSzPts val="4320"/>
              <a:buFont typeface="Arial"/>
              <a:buNone/>
            </a:pPr>
            <a:r>
              <a:rPr lang="en-GB" sz="4600" b="1" i="0">
                <a:solidFill>
                  <a:srgbClr val="333333"/>
                </a:solidFill>
                <a:latin typeface="Arial"/>
                <a:ea typeface="Arial"/>
                <a:cs typeface="Arial"/>
                <a:sym typeface="Arial"/>
              </a:rPr>
              <a:t>Women Parliamentarians in the fight against COVID-19</a:t>
            </a:r>
            <a:endParaRPr sz="4600" b="1"/>
          </a:p>
        </p:txBody>
      </p:sp>
      <p:sp>
        <p:nvSpPr>
          <p:cNvPr id="126" name="Google Shape;126;p15"/>
          <p:cNvSpPr txBox="1">
            <a:spLocks noGrp="1"/>
          </p:cNvSpPr>
          <p:nvPr>
            <p:ph type="body" idx="1"/>
          </p:nvPr>
        </p:nvSpPr>
        <p:spPr>
          <a:xfrm>
            <a:off x="1097280" y="1845734"/>
            <a:ext cx="6314173" cy="4023360"/>
          </a:xfrm>
          <a:prstGeom prst="rect">
            <a:avLst/>
          </a:prstGeom>
          <a:noFill/>
          <a:ln>
            <a:noFill/>
          </a:ln>
        </p:spPr>
        <p:txBody>
          <a:bodyPr spcFirstLastPara="1" wrap="square" lIns="0" tIns="45700" rIns="0" bIns="45700" anchor="t" anchorCtr="0">
            <a:noAutofit/>
          </a:bodyPr>
          <a:lstStyle/>
          <a:p>
            <a:pPr marL="355600" lvl="0" indent="-355600" algn="l" rtl="0">
              <a:lnSpc>
                <a:spcPct val="90000"/>
              </a:lnSpc>
              <a:spcBef>
                <a:spcPts val="0"/>
              </a:spcBef>
              <a:spcAft>
                <a:spcPts val="0"/>
              </a:spcAft>
              <a:buSzPts val="2000"/>
              <a:buFont typeface="Arial"/>
              <a:buChar char="•"/>
            </a:pPr>
            <a:r>
              <a:rPr lang="en-GB" dirty="0"/>
              <a:t>Motivation of this research is to do with the effectiveness of female parliamentarians in handling the COVID crisis </a:t>
            </a:r>
            <a:endParaRPr dirty="0"/>
          </a:p>
          <a:p>
            <a:pPr marL="355600" lvl="0" indent="-355600" algn="l" rtl="0">
              <a:lnSpc>
                <a:spcPct val="90000"/>
              </a:lnSpc>
              <a:spcBef>
                <a:spcPts val="1400"/>
              </a:spcBef>
              <a:spcAft>
                <a:spcPts val="0"/>
              </a:spcAft>
              <a:buSzPts val="2000"/>
              <a:buFont typeface="Arial"/>
              <a:buChar char="•"/>
            </a:pPr>
            <a:r>
              <a:rPr lang="en-GB" dirty="0"/>
              <a:t>Recent media articles have suggested that women-led countries are doing better in terms of their responses to the COVID-19 pandemic</a:t>
            </a:r>
            <a:endParaRPr dirty="0"/>
          </a:p>
          <a:p>
            <a:pPr marL="355600" lvl="0" indent="-355600" algn="l" rtl="0">
              <a:lnSpc>
                <a:spcPct val="90000"/>
              </a:lnSpc>
              <a:spcBef>
                <a:spcPts val="1400"/>
              </a:spcBef>
              <a:spcAft>
                <a:spcPts val="0"/>
              </a:spcAft>
              <a:buSzPts val="2000"/>
              <a:buFont typeface="Arial"/>
              <a:buChar char="•"/>
            </a:pPr>
            <a:r>
              <a:rPr lang="en-GB" dirty="0"/>
              <a:t>“Current data shows that countries with women in a leadership position have suffered six times fewer confirmed deaths from Covid-19 than countries with governments led by men.” </a:t>
            </a:r>
            <a:endParaRPr dirty="0"/>
          </a:p>
          <a:p>
            <a:pPr marL="91440" lvl="0" indent="-101600" algn="l" rtl="0">
              <a:lnSpc>
                <a:spcPct val="90000"/>
              </a:lnSpc>
              <a:spcBef>
                <a:spcPts val="1400"/>
              </a:spcBef>
              <a:spcAft>
                <a:spcPts val="0"/>
              </a:spcAft>
              <a:buSzPts val="1600"/>
              <a:buChar char=" "/>
            </a:pPr>
            <a:r>
              <a:rPr lang="en-GB" sz="1600" i="1" dirty="0"/>
              <a:t>Source: Open Democracy – Women in power: countries with female leaders suffer six times fewer </a:t>
            </a:r>
            <a:r>
              <a:rPr lang="en-GB" sz="1600" i="1" dirty="0" err="1"/>
              <a:t>Covid</a:t>
            </a:r>
            <a:r>
              <a:rPr lang="en-GB" sz="1600" i="1" dirty="0"/>
              <a:t> deaths and will recover sooner from recession</a:t>
            </a:r>
            <a:endParaRPr dirty="0"/>
          </a:p>
        </p:txBody>
      </p:sp>
      <p:sp>
        <p:nvSpPr>
          <p:cNvPr id="127" name="Google Shape;127;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WID Covid-19 Hackathon</a:t>
            </a:r>
            <a:endParaRPr/>
          </a:p>
        </p:txBody>
      </p:sp>
      <p:sp>
        <p:nvSpPr>
          <p:cNvPr id="128" name="Google Shape;128;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ROAD NOT TAKEN </a:t>
            </a:r>
            <a:endParaRPr/>
          </a:p>
        </p:txBody>
      </p:sp>
      <p:sp>
        <p:nvSpPr>
          <p:cNvPr id="129" name="Google Shape;129;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a:t>
            </a:fld>
            <a:endParaRPr/>
          </a:p>
        </p:txBody>
      </p:sp>
      <p:pic>
        <p:nvPicPr>
          <p:cNvPr id="130" name="Google Shape;130;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11453" y="1673782"/>
            <a:ext cx="4419983" cy="39993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1097280" y="286603"/>
            <a:ext cx="10058400" cy="1080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GB" b="1"/>
              <a:t>Global COVID-19 cases </a:t>
            </a:r>
            <a:endParaRPr b="1"/>
          </a:p>
        </p:txBody>
      </p:sp>
      <p:sp>
        <p:nvSpPr>
          <p:cNvPr id="136" name="Google Shape;136;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WID Covid-19 Hackathon</a:t>
            </a:r>
            <a:endParaRPr/>
          </a:p>
        </p:txBody>
      </p:sp>
      <p:sp>
        <p:nvSpPr>
          <p:cNvPr id="137" name="Google Shape;137;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ROAD NOT TAKEN </a:t>
            </a:r>
            <a:endParaRPr/>
          </a:p>
        </p:txBody>
      </p:sp>
      <p:sp>
        <p:nvSpPr>
          <p:cNvPr id="138" name="Google Shape;138;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139" name="Google Shape;139;p1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897050" y="1400525"/>
            <a:ext cx="8458849" cy="4887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1097280" y="286603"/>
            <a:ext cx="10058400" cy="1080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GB" b="1"/>
              <a:t>Global COVID-19 cases </a:t>
            </a:r>
            <a:endParaRPr b="1"/>
          </a:p>
        </p:txBody>
      </p:sp>
      <p:sp>
        <p:nvSpPr>
          <p:cNvPr id="145" name="Google Shape;145;p17"/>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WID Covid-19 Hackathon</a:t>
            </a:r>
            <a:endParaRPr/>
          </a:p>
        </p:txBody>
      </p:sp>
      <p:sp>
        <p:nvSpPr>
          <p:cNvPr id="146" name="Google Shape;146;p17"/>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ROAD NOT TAKEN </a:t>
            </a:r>
            <a:endParaRPr/>
          </a:p>
        </p:txBody>
      </p:sp>
      <p:sp>
        <p:nvSpPr>
          <p:cNvPr id="147" name="Google Shape;147;p1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a:t>
            </a:fld>
            <a:endParaRPr/>
          </a:p>
        </p:txBody>
      </p:sp>
      <p:pic>
        <p:nvPicPr>
          <p:cNvPr id="3" name="My Movie" descr="My Movie">
            <a:hlinkClick r:id="" action="ppaction://media"/>
            <a:extLst>
              <a:ext uri="{FF2B5EF4-FFF2-40B4-BE49-F238E27FC236}">
                <a16:creationId xmlns:a16="http://schemas.microsoft.com/office/drawing/2014/main" id="{732A685A-4AA1-AD40-835D-47D11948B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108" r="4403"/>
          <a:stretch/>
        </p:blipFill>
        <p:spPr>
          <a:xfrm>
            <a:off x="2132549" y="1417653"/>
            <a:ext cx="7904830" cy="4860059"/>
          </a:xfrm>
          <a:prstGeom prst="rect">
            <a:avLst/>
          </a:prstGeom>
        </p:spPr>
      </p:pic>
      <p:sp>
        <p:nvSpPr>
          <p:cNvPr id="2" name="TextBox 1">
            <a:extLst>
              <a:ext uri="{FF2B5EF4-FFF2-40B4-BE49-F238E27FC236}">
                <a16:creationId xmlns:a16="http://schemas.microsoft.com/office/drawing/2014/main" id="{331B52CE-D2DA-0143-B4D8-015B7ED1DA36}"/>
              </a:ext>
            </a:extLst>
          </p:cNvPr>
          <p:cNvSpPr txBox="1"/>
          <p:nvPr/>
        </p:nvSpPr>
        <p:spPr>
          <a:xfrm>
            <a:off x="9006841" y="2938564"/>
            <a:ext cx="2368296" cy="276999"/>
          </a:xfrm>
          <a:prstGeom prst="rect">
            <a:avLst/>
          </a:prstGeom>
          <a:noFill/>
        </p:spPr>
        <p:txBody>
          <a:bodyPr wrap="square" rtlCol="0">
            <a:spAutoFit/>
          </a:bodyPr>
          <a:lstStyle/>
          <a:p>
            <a:r>
              <a:rPr lang="en-US" sz="1200" dirty="0"/>
              <a:t>Size of circles = GDP-PPP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title"/>
          </p:nvPr>
        </p:nvSpPr>
        <p:spPr>
          <a:xfrm>
            <a:off x="1097280" y="286603"/>
            <a:ext cx="10058400" cy="1080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GB" b="1"/>
              <a:t>Women in Parliament</a:t>
            </a:r>
            <a:endParaRPr/>
          </a:p>
        </p:txBody>
      </p:sp>
      <p:sp>
        <p:nvSpPr>
          <p:cNvPr id="154" name="Google Shape;154;p18"/>
          <p:cNvSpPr txBox="1">
            <a:spLocks noGrp="1"/>
          </p:cNvSpPr>
          <p:nvPr>
            <p:ph type="body" idx="1"/>
          </p:nvPr>
        </p:nvSpPr>
        <p:spPr>
          <a:xfrm>
            <a:off x="1066800" y="1425589"/>
            <a:ext cx="10058400" cy="4433880"/>
          </a:xfrm>
          <a:prstGeom prst="rect">
            <a:avLst/>
          </a:prstGeom>
          <a:noFill/>
          <a:ln>
            <a:noFill/>
          </a:ln>
        </p:spPr>
        <p:txBody>
          <a:bodyPr spcFirstLastPara="1" wrap="square" lIns="0" tIns="45700" rIns="0" bIns="45700" anchor="t" anchorCtr="0">
            <a:noAutofit/>
          </a:bodyPr>
          <a:lstStyle/>
          <a:p>
            <a:pPr marL="91440" lvl="0" indent="-127000" algn="l" rtl="0">
              <a:lnSpc>
                <a:spcPct val="90000"/>
              </a:lnSpc>
              <a:spcBef>
                <a:spcPts val="0"/>
              </a:spcBef>
              <a:spcAft>
                <a:spcPts val="0"/>
              </a:spcAft>
              <a:buSzPts val="2000"/>
              <a:buChar char=" "/>
            </a:pPr>
            <a:r>
              <a:rPr lang="en-GB" i="1"/>
              <a:t>Women in Parliament: The percentage of parliamentary seats in a single or lower chamber held by women as of 2019 estimates.</a:t>
            </a:r>
            <a:endParaRPr/>
          </a:p>
        </p:txBody>
      </p:sp>
      <p:sp>
        <p:nvSpPr>
          <p:cNvPr id="155" name="Google Shape;155;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WID Covid-19 Hackathon</a:t>
            </a:r>
            <a:endParaRPr/>
          </a:p>
        </p:txBody>
      </p:sp>
      <p:sp>
        <p:nvSpPr>
          <p:cNvPr id="156" name="Google Shape;156;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ROAD NOT TAKEN </a:t>
            </a:r>
            <a:endParaRPr/>
          </a:p>
        </p:txBody>
      </p:sp>
      <p:sp>
        <p:nvSpPr>
          <p:cNvPr id="157" name="Google Shape;157;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158" name="Google Shape;158;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287060" y="2060169"/>
            <a:ext cx="7678849" cy="4221595"/>
          </a:xfrm>
          <a:prstGeom prst="rect">
            <a:avLst/>
          </a:prstGeom>
          <a:noFill/>
          <a:ln>
            <a:noFill/>
          </a:ln>
        </p:spPr>
      </p:pic>
      <p:sp>
        <p:nvSpPr>
          <p:cNvPr id="2" name="Right Arrow 1">
            <a:extLst>
              <a:ext uri="{FF2B5EF4-FFF2-40B4-BE49-F238E27FC236}">
                <a16:creationId xmlns:a16="http://schemas.microsoft.com/office/drawing/2014/main" id="{A57DD930-F9AB-2845-9C6C-8E699B1E0AB2}"/>
              </a:ext>
            </a:extLst>
          </p:cNvPr>
          <p:cNvSpPr/>
          <p:nvPr/>
        </p:nvSpPr>
        <p:spPr>
          <a:xfrm rot="10800000">
            <a:off x="5120639" y="4507993"/>
            <a:ext cx="365760" cy="347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631BBDE-EBAA-AF4D-A61E-482119B0E89A}"/>
              </a:ext>
            </a:extLst>
          </p:cNvPr>
          <p:cNvSpPr/>
          <p:nvPr/>
        </p:nvSpPr>
        <p:spPr>
          <a:xfrm rot="10800000">
            <a:off x="5468110" y="4170966"/>
            <a:ext cx="365760" cy="347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txBox="1">
            <a:spLocks noGrp="1"/>
          </p:cNvSpPr>
          <p:nvPr>
            <p:ph type="title"/>
          </p:nvPr>
        </p:nvSpPr>
        <p:spPr>
          <a:xfrm>
            <a:off x="1097280" y="286603"/>
            <a:ext cx="10058400" cy="1080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GB" b="1"/>
              <a:t>Distribution of Women in Parliament</a:t>
            </a:r>
            <a:endParaRPr/>
          </a:p>
        </p:txBody>
      </p:sp>
      <p:sp>
        <p:nvSpPr>
          <p:cNvPr id="164" name="Google Shape;164;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WID Covid-19 Hackathon</a:t>
            </a:r>
            <a:endParaRPr/>
          </a:p>
        </p:txBody>
      </p:sp>
      <p:sp>
        <p:nvSpPr>
          <p:cNvPr id="165" name="Google Shape;165;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ROAD NOT TAKEN </a:t>
            </a:r>
            <a:endParaRPr/>
          </a:p>
        </p:txBody>
      </p:sp>
      <p:sp>
        <p:nvSpPr>
          <p:cNvPr id="166" name="Google Shape;166;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a:t>
            </a:fld>
            <a:endParaRPr/>
          </a:p>
        </p:txBody>
      </p:sp>
      <p:pic>
        <p:nvPicPr>
          <p:cNvPr id="167" name="Google Shape;167;p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19690" y="1415312"/>
            <a:ext cx="8553650" cy="4941446"/>
          </a:xfrm>
          <a:prstGeom prst="rect">
            <a:avLst/>
          </a:prstGeom>
          <a:noFill/>
          <a:ln>
            <a:noFill/>
          </a:ln>
        </p:spPr>
      </p:pic>
      <p:sp>
        <p:nvSpPr>
          <p:cNvPr id="168" name="Google Shape;168;p19"/>
          <p:cNvSpPr txBox="1"/>
          <p:nvPr/>
        </p:nvSpPr>
        <p:spPr>
          <a:xfrm>
            <a:off x="118514" y="4891650"/>
            <a:ext cx="2290528" cy="769544"/>
          </a:xfrm>
          <a:prstGeom prst="rect">
            <a:avLst/>
          </a:prstGeom>
          <a:solidFill>
            <a:schemeClr val="lt1"/>
          </a:solidFill>
          <a:ln w="15875" cap="flat" cmpd="sng">
            <a:solidFill>
              <a:schemeClr val="accent2"/>
            </a:solidFill>
            <a:prstDash val="solid"/>
            <a:round/>
            <a:headEnd type="none" w="sm" len="sm"/>
            <a:tailEnd type="none" w="sm" len="sm"/>
          </a:ln>
        </p:spPr>
        <p:txBody>
          <a:bodyPr spcFirstLastPara="1" wrap="square" lIns="0" tIns="45700" rIns="0" bIns="45700" anchor="t" anchorCtr="0">
            <a:noAutofit/>
          </a:bodyPr>
          <a:lstStyle/>
          <a:p>
            <a:pPr marL="91440" marR="0" lvl="0" indent="-93980" algn="l" rtl="0">
              <a:lnSpc>
                <a:spcPct val="90000"/>
              </a:lnSpc>
              <a:spcBef>
                <a:spcPts val="0"/>
              </a:spcBef>
              <a:spcAft>
                <a:spcPts val="0"/>
              </a:spcAft>
              <a:buClr>
                <a:schemeClr val="accent1"/>
              </a:buClr>
              <a:buSzPts val="1480"/>
              <a:buFont typeface="Calibri"/>
              <a:buChar char=" "/>
            </a:pPr>
            <a:r>
              <a:rPr lang="en-GB" sz="1480" b="0" i="0" u="none" strike="noStrike" cap="none">
                <a:solidFill>
                  <a:srgbClr val="3F3F3F"/>
                </a:solidFill>
                <a:latin typeface="Calibri"/>
                <a:ea typeface="Calibri"/>
                <a:cs typeface="Calibri"/>
                <a:sym typeface="Calibri"/>
              </a:rPr>
              <a:t>Yemen has the lowest number of women parliamentarians worldwide</a:t>
            </a:r>
            <a:endParaRPr/>
          </a:p>
          <a:p>
            <a:pPr marL="91440" marR="0" lvl="0" indent="0" algn="l" rtl="0">
              <a:lnSpc>
                <a:spcPct val="90000"/>
              </a:lnSpc>
              <a:spcBef>
                <a:spcPts val="1400"/>
              </a:spcBef>
              <a:spcAft>
                <a:spcPts val="0"/>
              </a:spcAft>
              <a:buClr>
                <a:schemeClr val="accent1"/>
              </a:buClr>
              <a:buSzPts val="1480"/>
              <a:buFont typeface="Calibri"/>
              <a:buNone/>
            </a:pPr>
            <a:endParaRPr sz="1480" b="0" i="0" u="none" strike="noStrike" cap="none">
              <a:solidFill>
                <a:srgbClr val="3F3F3F"/>
              </a:solidFill>
              <a:latin typeface="Calibri"/>
              <a:ea typeface="Calibri"/>
              <a:cs typeface="Calibri"/>
              <a:sym typeface="Calibri"/>
            </a:endParaRPr>
          </a:p>
        </p:txBody>
      </p:sp>
      <p:sp>
        <p:nvSpPr>
          <p:cNvPr id="169" name="Google Shape;169;p19"/>
          <p:cNvSpPr txBox="1">
            <a:spLocks noGrp="1"/>
          </p:cNvSpPr>
          <p:nvPr>
            <p:ph type="body" idx="1"/>
          </p:nvPr>
        </p:nvSpPr>
        <p:spPr>
          <a:xfrm>
            <a:off x="9705313" y="3965418"/>
            <a:ext cx="2290528" cy="769544"/>
          </a:xfrm>
          <a:prstGeom prst="rect">
            <a:avLst/>
          </a:prstGeom>
          <a:solidFill>
            <a:schemeClr val="lt1"/>
          </a:solidFill>
          <a:ln w="15875" cap="flat" cmpd="sng">
            <a:solidFill>
              <a:schemeClr val="accent2"/>
            </a:solidFill>
            <a:prstDash val="solid"/>
            <a:round/>
            <a:headEnd type="none" w="sm" len="sm"/>
            <a:tailEnd type="none" w="sm" len="sm"/>
          </a:ln>
        </p:spPr>
        <p:txBody>
          <a:bodyPr spcFirstLastPara="1" wrap="square" lIns="0" tIns="45700" rIns="0" bIns="45700" anchor="t" anchorCtr="0">
            <a:noAutofit/>
          </a:bodyPr>
          <a:lstStyle/>
          <a:p>
            <a:pPr marL="91440" lvl="0" indent="-93980" algn="l" rtl="0">
              <a:lnSpc>
                <a:spcPct val="90000"/>
              </a:lnSpc>
              <a:spcBef>
                <a:spcPts val="0"/>
              </a:spcBef>
              <a:spcAft>
                <a:spcPts val="0"/>
              </a:spcAft>
              <a:buSzPts val="1480"/>
              <a:buChar char=" "/>
            </a:pPr>
            <a:r>
              <a:rPr lang="en-GB" sz="1480">
                <a:solidFill>
                  <a:schemeClr val="dk1"/>
                </a:solidFill>
                <a:latin typeface="Calibri"/>
                <a:ea typeface="Calibri"/>
                <a:cs typeface="Calibri"/>
                <a:sym typeface="Calibri"/>
              </a:rPr>
              <a:t>Rwanda has the highest number of women parliamentarians worldwide</a:t>
            </a:r>
            <a:endParaRPr/>
          </a:p>
          <a:p>
            <a:pPr marL="91440" lvl="0" indent="0" algn="l" rtl="0">
              <a:lnSpc>
                <a:spcPct val="90000"/>
              </a:lnSpc>
              <a:spcBef>
                <a:spcPts val="1400"/>
              </a:spcBef>
              <a:spcAft>
                <a:spcPts val="0"/>
              </a:spcAft>
              <a:buSzPts val="1480"/>
              <a:buNone/>
            </a:pPr>
            <a:endParaRPr sz="148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1097280" y="286603"/>
            <a:ext cx="10058400" cy="10800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en-GB" b="1"/>
              <a:t>Number of Deaths vs. WIP </a:t>
            </a:r>
            <a:endParaRPr b="1"/>
          </a:p>
        </p:txBody>
      </p:sp>
      <p:sp>
        <p:nvSpPr>
          <p:cNvPr id="175" name="Google Shape;175;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WID Covid-19 Hackathon</a:t>
            </a:r>
            <a:endParaRPr/>
          </a:p>
        </p:txBody>
      </p:sp>
      <p:sp>
        <p:nvSpPr>
          <p:cNvPr id="176" name="Google Shape;176;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ROAD NOT TAKEN </a:t>
            </a:r>
            <a:endParaRPr/>
          </a:p>
        </p:txBody>
      </p:sp>
      <p:sp>
        <p:nvSpPr>
          <p:cNvPr id="177" name="Google Shape;177;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8</a:t>
            </a:fld>
            <a:endParaRPr/>
          </a:p>
        </p:txBody>
      </p:sp>
      <p:pic>
        <p:nvPicPr>
          <p:cNvPr id="178" name="Google Shape;178;p20"/>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a:stretch/>
        </p:blipFill>
        <p:spPr>
          <a:xfrm>
            <a:off x="5412441" y="1583513"/>
            <a:ext cx="5191800" cy="1080000"/>
          </a:xfrm>
          <a:prstGeom prst="rect">
            <a:avLst/>
          </a:prstGeom>
          <a:noFill/>
          <a:ln>
            <a:noFill/>
          </a:ln>
        </p:spPr>
      </p:pic>
      <p:pic>
        <p:nvPicPr>
          <p:cNvPr id="179" name="Google Shape;179;p2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97275" y="1403800"/>
            <a:ext cx="3115075" cy="4903575"/>
          </a:xfrm>
          <a:prstGeom prst="rect">
            <a:avLst/>
          </a:prstGeom>
          <a:noFill/>
          <a:ln>
            <a:noFill/>
          </a:ln>
        </p:spPr>
      </p:pic>
      <p:sp>
        <p:nvSpPr>
          <p:cNvPr id="180" name="Google Shape;180;p20"/>
          <p:cNvSpPr txBox="1">
            <a:spLocks noGrp="1"/>
          </p:cNvSpPr>
          <p:nvPr>
            <p:ph type="body" idx="1"/>
          </p:nvPr>
        </p:nvSpPr>
        <p:spPr>
          <a:xfrm>
            <a:off x="5229600" y="2776375"/>
            <a:ext cx="5586600" cy="3051900"/>
          </a:xfrm>
          <a:prstGeom prst="rect">
            <a:avLst/>
          </a:prstGeom>
          <a:noFill/>
          <a:ln>
            <a:noFill/>
          </a:ln>
        </p:spPr>
        <p:txBody>
          <a:bodyPr spcFirstLastPara="1" wrap="square" lIns="0" tIns="45700" rIns="0" bIns="45700" anchor="t" anchorCtr="0">
            <a:noAutofit/>
          </a:bodyPr>
          <a:lstStyle/>
          <a:p>
            <a:pPr marL="355600" lvl="0" indent="-355600" algn="l" rtl="0">
              <a:lnSpc>
                <a:spcPct val="90000"/>
              </a:lnSpc>
              <a:spcBef>
                <a:spcPts val="0"/>
              </a:spcBef>
              <a:spcAft>
                <a:spcPts val="0"/>
              </a:spcAft>
              <a:buSzPts val="2000"/>
              <a:buFont typeface="Arial"/>
              <a:buChar char="•"/>
            </a:pPr>
            <a:r>
              <a:rPr lang="en-GB"/>
              <a:t>Data shows that Rwanda who has the </a:t>
            </a:r>
            <a:r>
              <a:rPr lang="en-GB" b="1"/>
              <a:t>highest </a:t>
            </a:r>
            <a:r>
              <a:rPr lang="en-GB"/>
              <a:t>women in parliament has the </a:t>
            </a:r>
            <a:r>
              <a:rPr lang="en-GB" b="1"/>
              <a:t>lowest </a:t>
            </a:r>
            <a:r>
              <a:rPr lang="en-GB"/>
              <a:t>number of deaths (relative to the number of recorded cases).</a:t>
            </a:r>
            <a:endParaRPr/>
          </a:p>
          <a:p>
            <a:pPr marL="355600" lvl="0" indent="-355600" algn="l" rtl="0">
              <a:lnSpc>
                <a:spcPct val="90000"/>
              </a:lnSpc>
              <a:spcBef>
                <a:spcPts val="1400"/>
              </a:spcBef>
              <a:spcAft>
                <a:spcPts val="0"/>
              </a:spcAft>
              <a:buSzPts val="2000"/>
              <a:buFont typeface="Arial"/>
              <a:buChar char="•"/>
            </a:pPr>
            <a:r>
              <a:rPr lang="en-GB"/>
              <a:t>Yemen who has the </a:t>
            </a:r>
            <a:r>
              <a:rPr lang="en-GB" b="1"/>
              <a:t>lowest </a:t>
            </a:r>
            <a:r>
              <a:rPr lang="en-GB"/>
              <a:t>women in parliament has the </a:t>
            </a:r>
            <a:r>
              <a:rPr lang="en-GB" b="1"/>
              <a:t>highest </a:t>
            </a:r>
            <a:r>
              <a:rPr lang="en-GB"/>
              <a:t>number of deaths.</a:t>
            </a:r>
            <a:endParaRPr/>
          </a:p>
          <a:p>
            <a:pPr marL="355600" lvl="0" indent="-342900" algn="just" rtl="0">
              <a:lnSpc>
                <a:spcPct val="90000"/>
              </a:lnSpc>
              <a:spcBef>
                <a:spcPts val="1400"/>
              </a:spcBef>
              <a:spcAft>
                <a:spcPts val="0"/>
              </a:spcAft>
              <a:buSzPts val="1800"/>
              <a:buChar char="•"/>
            </a:pPr>
            <a:r>
              <a:rPr lang="en-GB"/>
              <a:t>This results </a:t>
            </a:r>
            <a:r>
              <a:rPr lang="en-GB" b="1"/>
              <a:t>support </a:t>
            </a:r>
            <a:r>
              <a:rPr lang="en-GB"/>
              <a:t>the reports stating that countries with women in position of leadership have suffered few confirmed deaths from Covid-19 as countries with governments led by men.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1097280" y="286603"/>
            <a:ext cx="10058400" cy="1080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GB" b="1"/>
              <a:t>Timing of lockdown</a:t>
            </a:r>
            <a:endParaRPr b="1"/>
          </a:p>
        </p:txBody>
      </p:sp>
      <p:sp>
        <p:nvSpPr>
          <p:cNvPr id="197" name="Google Shape;197;p22"/>
          <p:cNvSpPr txBox="1">
            <a:spLocks noGrp="1"/>
          </p:cNvSpPr>
          <p:nvPr>
            <p:ph type="sldNum" idx="12"/>
          </p:nvPr>
        </p:nvSpPr>
        <p:spPr>
          <a:xfrm>
            <a:off x="9900458" y="6459785"/>
            <a:ext cx="13119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GB"/>
              <a:t>9</a:t>
            </a:fld>
            <a:endParaRPr/>
          </a:p>
        </p:txBody>
      </p:sp>
      <p:pic>
        <p:nvPicPr>
          <p:cNvPr id="198" name="Google Shape;198;p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586800" y="1408975"/>
            <a:ext cx="6094450" cy="4875574"/>
          </a:xfrm>
          <a:prstGeom prst="rect">
            <a:avLst/>
          </a:prstGeom>
          <a:noFill/>
          <a:ln>
            <a:noFill/>
          </a:ln>
        </p:spPr>
      </p:pic>
      <p:sp>
        <p:nvSpPr>
          <p:cNvPr id="199" name="Google Shape;199;p22"/>
          <p:cNvSpPr txBox="1">
            <a:spLocks noGrp="1"/>
          </p:cNvSpPr>
          <p:nvPr>
            <p:ph type="body" idx="1"/>
          </p:nvPr>
        </p:nvSpPr>
        <p:spPr>
          <a:xfrm>
            <a:off x="1058850" y="1513300"/>
            <a:ext cx="4382700" cy="4134600"/>
          </a:xfrm>
          <a:prstGeom prst="rect">
            <a:avLst/>
          </a:prstGeom>
          <a:noFill/>
          <a:ln>
            <a:noFill/>
          </a:ln>
        </p:spPr>
        <p:txBody>
          <a:bodyPr spcFirstLastPara="1" wrap="square" lIns="0" tIns="45700" rIns="0" bIns="45700" anchor="t" anchorCtr="0">
            <a:noAutofit/>
          </a:bodyPr>
          <a:lstStyle/>
          <a:p>
            <a:pPr marL="355600" lvl="0" indent="-355600" algn="l" rtl="0">
              <a:lnSpc>
                <a:spcPct val="90000"/>
              </a:lnSpc>
              <a:spcBef>
                <a:spcPts val="1400"/>
              </a:spcBef>
              <a:spcAft>
                <a:spcPts val="0"/>
              </a:spcAft>
              <a:buSzPts val="2000"/>
              <a:buFont typeface="Arial"/>
              <a:buChar char="•"/>
            </a:pPr>
            <a:r>
              <a:rPr lang="en-GB"/>
              <a:t>Data shows that Rwanda imposed their lockdown earlier than Yemen.</a:t>
            </a:r>
            <a:endParaRPr/>
          </a:p>
          <a:p>
            <a:pPr marL="355600" lvl="0" indent="-342900" algn="l" rtl="0">
              <a:lnSpc>
                <a:spcPct val="90000"/>
              </a:lnSpc>
              <a:spcBef>
                <a:spcPts val="1400"/>
              </a:spcBef>
              <a:spcAft>
                <a:spcPts val="0"/>
              </a:spcAft>
              <a:buSzPts val="1800"/>
              <a:buChar char="•"/>
            </a:pPr>
            <a:r>
              <a:rPr lang="en-GB"/>
              <a:t>Women leaders generally are more risk averse with regard to lives.</a:t>
            </a:r>
            <a:endParaRPr/>
          </a:p>
          <a:p>
            <a:pPr marL="355600" lvl="0" indent="-342900" algn="l" rtl="0">
              <a:lnSpc>
                <a:spcPct val="90000"/>
              </a:lnSpc>
              <a:spcBef>
                <a:spcPts val="1400"/>
              </a:spcBef>
              <a:spcAft>
                <a:spcPts val="0"/>
              </a:spcAft>
              <a:buSzPts val="1800"/>
              <a:buChar char="•"/>
            </a:pPr>
            <a:r>
              <a:rPr lang="en-GB"/>
              <a:t>Hence, they were prepared to take significant risks with their economies by locking down early compared to their male-led countries.</a:t>
            </a:r>
            <a:endParaRPr/>
          </a:p>
          <a:p>
            <a:pPr marL="0" lvl="0" indent="0" algn="l" rtl="0">
              <a:lnSpc>
                <a:spcPct val="90000"/>
              </a:lnSpc>
              <a:spcBef>
                <a:spcPts val="1400"/>
              </a:spcBef>
              <a:spcAft>
                <a:spcPts val="0"/>
              </a:spcAft>
              <a:buNone/>
            </a:pPr>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601</Words>
  <Application>Microsoft Macintosh PowerPoint</Application>
  <PresentationFormat>Widescreen</PresentationFormat>
  <Paragraphs>73</Paragraphs>
  <Slides>12</Slides>
  <Notes>11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Retrospect</vt:lpstr>
      <vt:lpstr>Women in Data COVID-19 Hackathon</vt:lpstr>
      <vt:lpstr>Women behind “Road not taken” team</vt:lpstr>
      <vt:lpstr>Women Parliamentarians in the fight against COVID-19</vt:lpstr>
      <vt:lpstr>Global COVID-19 cases </vt:lpstr>
      <vt:lpstr>Global COVID-19 cases </vt:lpstr>
      <vt:lpstr>Women in Parliament</vt:lpstr>
      <vt:lpstr>Distribution of Women in Parliament</vt:lpstr>
      <vt:lpstr>Number of Deaths vs. WIP </vt:lpstr>
      <vt:lpstr>Timing of lockdown</vt:lpstr>
      <vt:lpstr>Women as Head of State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in Data COVID-19 Hackathon</dc:title>
  <dc:creator>Xin-Xin Zhang</dc:creator>
  <cp:lastModifiedBy>Xin-Xin Zhang</cp:lastModifiedBy>
  <cp:revision>4</cp:revision>
  <dcterms:created xsi:type="dcterms:W3CDTF">2020-10-26T11:25:37Z</dcterms:created>
  <dcterms:modified xsi:type="dcterms:W3CDTF">2020-10-28T06:40:54Z</dcterms:modified>
</cp:coreProperties>
</file>